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95" r:id="rId16"/>
    <p:sldId id="291" r:id="rId17"/>
    <p:sldId id="296" r:id="rId18"/>
    <p:sldId id="297" r:id="rId19"/>
    <p:sldId id="274" r:id="rId20"/>
    <p:sldId id="267" r:id="rId21"/>
    <p:sldId id="298" r:id="rId22"/>
    <p:sldId id="299" r:id="rId23"/>
    <p:sldId id="300" r:id="rId24"/>
    <p:sldId id="271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b="1" dirty="0">
                <a:solidFill>
                  <a:schemeClr val="tx1"/>
                </a:solidFill>
              </a:rPr>
              <a:t>% Población en pobreza extrema (2016)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4785160858894417"/>
          <c:y val="0.14190589997101183"/>
          <c:w val="0.55462410240071702"/>
          <c:h val="0.73875738088638165"/>
        </c:manualLayout>
      </c:layout>
      <c:radarChart>
        <c:radarStyle val="marker"/>
        <c:varyColors val="0"/>
        <c:ser>
          <c:idx val="0"/>
          <c:order val="0"/>
          <c:tx>
            <c:strRef>
              <c:f>Hoja1!$G$8</c:f>
              <c:strCache>
                <c:ptCount val="1"/>
                <c:pt idx="0">
                  <c:v>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Hoja1!$F$9:$F$40</c:f>
              <c:strCache>
                <c:ptCount val="32"/>
                <c:pt idx="0">
                  <c:v>Aguascalientes</c:v>
                </c:pt>
                <c:pt idx="1">
                  <c:v>Baja California</c:v>
                </c:pt>
                <c:pt idx="2">
                  <c:v>Baja California Sur</c:v>
                </c:pt>
                <c:pt idx="3">
                  <c:v>Campeche</c:v>
                </c:pt>
                <c:pt idx="4">
                  <c:v>Coahuila</c:v>
                </c:pt>
                <c:pt idx="5">
                  <c:v>Colima</c:v>
                </c:pt>
                <c:pt idx="6">
                  <c:v>Chiapas</c:v>
                </c:pt>
                <c:pt idx="7">
                  <c:v>Chihuahua</c:v>
                </c:pt>
                <c:pt idx="8">
                  <c:v>Ciudad de México</c:v>
                </c:pt>
                <c:pt idx="9">
                  <c:v>Durango</c:v>
                </c:pt>
                <c:pt idx="10">
                  <c:v>Guanajuato</c:v>
                </c:pt>
                <c:pt idx="11">
                  <c:v>Guerrero</c:v>
                </c:pt>
                <c:pt idx="12">
                  <c:v>Hidalgo</c:v>
                </c:pt>
                <c:pt idx="13">
                  <c:v>Jalisco</c:v>
                </c:pt>
                <c:pt idx="14">
                  <c:v>México</c:v>
                </c:pt>
                <c:pt idx="15">
                  <c:v>Michoacán</c:v>
                </c:pt>
                <c:pt idx="16">
                  <c:v>Morelos</c:v>
                </c:pt>
                <c:pt idx="17">
                  <c:v>Nayarit</c:v>
                </c:pt>
                <c:pt idx="18">
                  <c:v>Nuevo León</c:v>
                </c:pt>
                <c:pt idx="19">
                  <c:v>Oaxaca</c:v>
                </c:pt>
                <c:pt idx="20">
                  <c:v>Puebla</c:v>
                </c:pt>
                <c:pt idx="21">
                  <c:v>Querétaro</c:v>
                </c:pt>
                <c:pt idx="22">
                  <c:v>Quintana Roo</c:v>
                </c:pt>
                <c:pt idx="23">
                  <c:v>San Luis Potosí</c:v>
                </c:pt>
                <c:pt idx="24">
                  <c:v>Sinaloa</c:v>
                </c:pt>
                <c:pt idx="25">
                  <c:v>Sonora</c:v>
                </c:pt>
                <c:pt idx="26">
                  <c:v>Tabasco</c:v>
                </c:pt>
                <c:pt idx="27">
                  <c:v>Tamaulipas</c:v>
                </c:pt>
                <c:pt idx="28">
                  <c:v>Tlaxcala</c:v>
                </c:pt>
                <c:pt idx="29">
                  <c:v>Veracruz</c:v>
                </c:pt>
                <c:pt idx="30">
                  <c:v>Yucatán</c:v>
                </c:pt>
                <c:pt idx="31">
                  <c:v>Zacatecas</c:v>
                </c:pt>
              </c:strCache>
            </c:strRef>
          </c:cat>
          <c:val>
            <c:numRef>
              <c:f>Hoja1!$G$9:$G$40</c:f>
              <c:numCache>
                <c:formatCode>General</c:formatCode>
                <c:ptCount val="32"/>
                <c:pt idx="0">
                  <c:v>7.6</c:v>
                </c:pt>
                <c:pt idx="1">
                  <c:v>7.6</c:v>
                </c:pt>
                <c:pt idx="2">
                  <c:v>7.6</c:v>
                </c:pt>
                <c:pt idx="3">
                  <c:v>7.6</c:v>
                </c:pt>
                <c:pt idx="4">
                  <c:v>7.6</c:v>
                </c:pt>
                <c:pt idx="5">
                  <c:v>7.6</c:v>
                </c:pt>
                <c:pt idx="6">
                  <c:v>7.6</c:v>
                </c:pt>
                <c:pt idx="7">
                  <c:v>7.6</c:v>
                </c:pt>
                <c:pt idx="8">
                  <c:v>7.6</c:v>
                </c:pt>
                <c:pt idx="9">
                  <c:v>7.6</c:v>
                </c:pt>
                <c:pt idx="10">
                  <c:v>7.6</c:v>
                </c:pt>
                <c:pt idx="11">
                  <c:v>7.6</c:v>
                </c:pt>
                <c:pt idx="12">
                  <c:v>7.6</c:v>
                </c:pt>
                <c:pt idx="13">
                  <c:v>7.6</c:v>
                </c:pt>
                <c:pt idx="14">
                  <c:v>7.6</c:v>
                </c:pt>
                <c:pt idx="15">
                  <c:v>7.6</c:v>
                </c:pt>
                <c:pt idx="16">
                  <c:v>7.6</c:v>
                </c:pt>
                <c:pt idx="17">
                  <c:v>7.6</c:v>
                </c:pt>
                <c:pt idx="18">
                  <c:v>7.6</c:v>
                </c:pt>
                <c:pt idx="19">
                  <c:v>7.6</c:v>
                </c:pt>
                <c:pt idx="20">
                  <c:v>7.6</c:v>
                </c:pt>
                <c:pt idx="21">
                  <c:v>7.6</c:v>
                </c:pt>
                <c:pt idx="22">
                  <c:v>7.6</c:v>
                </c:pt>
                <c:pt idx="23">
                  <c:v>7.6</c:v>
                </c:pt>
                <c:pt idx="24">
                  <c:v>7.6</c:v>
                </c:pt>
                <c:pt idx="25">
                  <c:v>7.6</c:v>
                </c:pt>
                <c:pt idx="26">
                  <c:v>7.6</c:v>
                </c:pt>
                <c:pt idx="27">
                  <c:v>7.6</c:v>
                </c:pt>
                <c:pt idx="28">
                  <c:v>7.6</c:v>
                </c:pt>
                <c:pt idx="29">
                  <c:v>7.6</c:v>
                </c:pt>
                <c:pt idx="30">
                  <c:v>7.6</c:v>
                </c:pt>
                <c:pt idx="31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8-4CB8-BEDD-C2AAD8D45DBD}"/>
            </c:ext>
          </c:extLst>
        </c:ser>
        <c:ser>
          <c:idx val="1"/>
          <c:order val="1"/>
          <c:tx>
            <c:strRef>
              <c:f>Hoja1!$H$8</c:f>
              <c:strCache>
                <c:ptCount val="1"/>
                <c:pt idx="0">
                  <c:v>Estatal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Hoja1!$F$9:$F$40</c:f>
              <c:strCache>
                <c:ptCount val="32"/>
                <c:pt idx="0">
                  <c:v>Aguascalientes</c:v>
                </c:pt>
                <c:pt idx="1">
                  <c:v>Baja California</c:v>
                </c:pt>
                <c:pt idx="2">
                  <c:v>Baja California Sur</c:v>
                </c:pt>
                <c:pt idx="3">
                  <c:v>Campeche</c:v>
                </c:pt>
                <c:pt idx="4">
                  <c:v>Coahuila</c:v>
                </c:pt>
                <c:pt idx="5">
                  <c:v>Colima</c:v>
                </c:pt>
                <c:pt idx="6">
                  <c:v>Chiapas</c:v>
                </c:pt>
                <c:pt idx="7">
                  <c:v>Chihuahua</c:v>
                </c:pt>
                <c:pt idx="8">
                  <c:v>Ciudad de México</c:v>
                </c:pt>
                <c:pt idx="9">
                  <c:v>Durango</c:v>
                </c:pt>
                <c:pt idx="10">
                  <c:v>Guanajuato</c:v>
                </c:pt>
                <c:pt idx="11">
                  <c:v>Guerrero</c:v>
                </c:pt>
                <c:pt idx="12">
                  <c:v>Hidalgo</c:v>
                </c:pt>
                <c:pt idx="13">
                  <c:v>Jalisco</c:v>
                </c:pt>
                <c:pt idx="14">
                  <c:v>México</c:v>
                </c:pt>
                <c:pt idx="15">
                  <c:v>Michoacán</c:v>
                </c:pt>
                <c:pt idx="16">
                  <c:v>Morelos</c:v>
                </c:pt>
                <c:pt idx="17">
                  <c:v>Nayarit</c:v>
                </c:pt>
                <c:pt idx="18">
                  <c:v>Nuevo León</c:v>
                </c:pt>
                <c:pt idx="19">
                  <c:v>Oaxaca</c:v>
                </c:pt>
                <c:pt idx="20">
                  <c:v>Puebla</c:v>
                </c:pt>
                <c:pt idx="21">
                  <c:v>Querétaro</c:v>
                </c:pt>
                <c:pt idx="22">
                  <c:v>Quintana Roo</c:v>
                </c:pt>
                <c:pt idx="23">
                  <c:v>San Luis Potosí</c:v>
                </c:pt>
                <c:pt idx="24">
                  <c:v>Sinaloa</c:v>
                </c:pt>
                <c:pt idx="25">
                  <c:v>Sonora</c:v>
                </c:pt>
                <c:pt idx="26">
                  <c:v>Tabasco</c:v>
                </c:pt>
                <c:pt idx="27">
                  <c:v>Tamaulipas</c:v>
                </c:pt>
                <c:pt idx="28">
                  <c:v>Tlaxcala</c:v>
                </c:pt>
                <c:pt idx="29">
                  <c:v>Veracruz</c:v>
                </c:pt>
                <c:pt idx="30">
                  <c:v>Yucatán</c:v>
                </c:pt>
                <c:pt idx="31">
                  <c:v>Zacatecas</c:v>
                </c:pt>
              </c:strCache>
            </c:strRef>
          </c:cat>
          <c:val>
            <c:numRef>
              <c:f>Hoja1!$H$9:$H$40</c:f>
              <c:numCache>
                <c:formatCode>0.0</c:formatCode>
                <c:ptCount val="32"/>
                <c:pt idx="0">
                  <c:v>2.2999999999999998</c:v>
                </c:pt>
                <c:pt idx="1">
                  <c:v>1.1000000000000001</c:v>
                </c:pt>
                <c:pt idx="2">
                  <c:v>1.6</c:v>
                </c:pt>
                <c:pt idx="3">
                  <c:v>6.7</c:v>
                </c:pt>
                <c:pt idx="4">
                  <c:v>1.7</c:v>
                </c:pt>
                <c:pt idx="5">
                  <c:v>2.6</c:v>
                </c:pt>
                <c:pt idx="6">
                  <c:v>28.1</c:v>
                </c:pt>
                <c:pt idx="7">
                  <c:v>3.2</c:v>
                </c:pt>
                <c:pt idx="8">
                  <c:v>1.8</c:v>
                </c:pt>
                <c:pt idx="9">
                  <c:v>2.8</c:v>
                </c:pt>
                <c:pt idx="10">
                  <c:v>4.4000000000000004</c:v>
                </c:pt>
                <c:pt idx="11">
                  <c:v>23</c:v>
                </c:pt>
                <c:pt idx="12">
                  <c:v>8</c:v>
                </c:pt>
                <c:pt idx="13">
                  <c:v>1.8</c:v>
                </c:pt>
                <c:pt idx="14">
                  <c:v>6.1</c:v>
                </c:pt>
                <c:pt idx="15">
                  <c:v>9.4</c:v>
                </c:pt>
                <c:pt idx="16">
                  <c:v>5.9</c:v>
                </c:pt>
                <c:pt idx="17">
                  <c:v>7.9</c:v>
                </c:pt>
                <c:pt idx="18">
                  <c:v>0.6</c:v>
                </c:pt>
                <c:pt idx="19">
                  <c:v>26.9</c:v>
                </c:pt>
                <c:pt idx="20">
                  <c:v>9</c:v>
                </c:pt>
                <c:pt idx="21">
                  <c:v>2.9</c:v>
                </c:pt>
                <c:pt idx="22">
                  <c:v>4.2</c:v>
                </c:pt>
                <c:pt idx="23">
                  <c:v>7.7</c:v>
                </c:pt>
                <c:pt idx="24">
                  <c:v>2.9</c:v>
                </c:pt>
                <c:pt idx="25">
                  <c:v>2.5</c:v>
                </c:pt>
                <c:pt idx="26">
                  <c:v>11.8</c:v>
                </c:pt>
                <c:pt idx="27">
                  <c:v>2.9</c:v>
                </c:pt>
                <c:pt idx="28">
                  <c:v>5.7</c:v>
                </c:pt>
                <c:pt idx="29">
                  <c:v>16.399999999999999</c:v>
                </c:pt>
                <c:pt idx="30">
                  <c:v>6.1</c:v>
                </c:pt>
                <c:pt idx="3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8-4CB8-BEDD-C2AAD8D45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219823"/>
        <c:axId val="701218991"/>
      </c:radarChart>
      <c:catAx>
        <c:axId val="70121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01218991"/>
        <c:crosses val="autoZero"/>
        <c:auto val="1"/>
        <c:lblAlgn val="ctr"/>
        <c:lblOffset val="100"/>
        <c:noMultiLvlLbl val="0"/>
      </c:catAx>
      <c:valAx>
        <c:axId val="70121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0121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5864548723317101E-2"/>
          <c:y val="0.88892603089908517"/>
          <c:w val="0.19002251219264554"/>
          <c:h val="7.99558872303903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rgbClr val="016096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ddf10be4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dddf10be4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ODS derivan de los resultados de la Cumbre de Rio+20 sobre los Objetivos de Desarrollo del Milenio (ODM), ocho metas anti-pobreza que el mundo se comprometió a lograr antes de 2015.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17 ODS pueden dividirse en las 5 áreas temáticas y compararse con los ODM de la siguiente manera: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- 5 de los 17 ODS se centran en Personas es decir en la lucha contra la pobreza y la desigualdad, la garantía de tener una vida saludable, acceso al conocimiento e inclusión y el empoderamiento de mujeres y niños.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En el marco de la agenda de los ODM, 6 de los 8 Objetivos se centraron en las Personas.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- 5 de los 17 ODS se centran en el Planeta (agua y saneamiento, consumo sostenible, lucha contra el cambio climático, ecosistemas marinos y terrestres).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En el caso de los ODM, sólo 1 tuvo como temática el Planeta y su enfoque fue muy amplio (desarrollo sostenible)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- 6 de los 17 ODS tratan sobre Prosperidad y piden nuevas estrategias para empresas, finanzas y desarrollo socioeconómico sostenibles.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Los ODM, por su parte, no hacen referencia a la dimensión socioeconómica.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Existe un 1 ODS específico para la Paz, la justicia y la rendición de cuentas como conceptos clave para el desarrollo sostenible (ODS 16).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El ODS 17, así como el ODM 8, se centra en la necesidad de promover una nueva asociación para catalizar la solidaridad global para el desarrollo sostenible.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ODS derivan de los resultados de la Cumbre de Rio+20 sobre los Objetivos de Desarrollo del Milenio (ODM), ocho metas anti-pobreza que el mundo se comprometió a lograr antes de 2015.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17 ODS pueden dividirse en las 5 áreas temáticas y compararse con los ODM de la siguiente manera: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- 5 de los 17 ODS se centran en Personas es decir en la lucha contra la pobreza y la desigualdad, la garantía de tener una vida saludable, acceso al conocimiento e inclusión y el empoderamiento de mujeres y niños.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En el marco de la agenda de los ODM, 6 de los 8 Objetivos se centraron en las Personas.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- 5 de los 17 ODS se centran en el Planeta (agua y saneamiento, consumo sostenible, lucha contra el cambio climático, ecosistemas marinos y terrestres).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En el caso de los ODM, sólo 1 tuvo como temática el Planeta y su enfoque fue muy amplio (desarrollo sostenible)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- 6 de los 17 ODS tratan sobre Prosperidad y piden nuevas estrategias para empresas, finanzas y desarrollo socioeconómico sostenibles.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Los ODM, por su parte, no hacen referencia a la dimensión socioeconómica.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Existe un 1 ODS específico para la Paz, la justicia y la rendición de cuentas como conceptos clave para el desarrollo sostenible (ODS 16).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El ODS 17, así como el ODM 8, se centra en la necesidad de promover una nueva asociación para catalizar la solidaridad global para el desarrollo sostenible.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221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MX" sz="1100" dirty="0"/>
              <a:t>El enfoque multidimensional de la Agenda 2030 supone armonizar la dimensión social, económica y ambiental en todos los niveles del diseño estratégico, asegurando que el logro de los objetivos de una dimensión genere los menores impactos negativos sobre otras dimensiones del desarrollo.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MX" sz="1100" dirty="0"/>
              <a:t>, es decir, la situación actual de la que parte el diagnóstico y la identificación de la población (desagregada) y zonas o regiones afectadas. Para establecer la línea base se puede consultar el Sistema de Información de los Objetivos de Desarrollo Sostenible (SIODS6) y otras fuentes oficiales de información..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s-MX" sz="11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6050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MX" sz="1100" dirty="0"/>
              <a:t>El enfoque multidimensional de la Agenda 2030 supone armonizar la dimensión social, económica y ambiental en todos los niveles del diseño estratégico, asegurando que el logro de los objetivos de una dimensión genere los menores impactos negativos sobre otras dimensiones del desarrollo.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MX" sz="1100" dirty="0"/>
              <a:t>, es decir, la situación actual de la que parte el diagnóstico y la identificación de la población (desagregada) y zonas o regiones afectadas. Para establecer la línea base se puede consultar el Sistema de Información de los Objetivos de Desarrollo Sostenible (SIODS6) y otras fuentes oficiales de información..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s-MX" sz="11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5929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MX" sz="1100" dirty="0"/>
              <a:t>El enfoque multidimensional de la Agenda 2030 supone armonizar la dimensión social, económica y ambiental en todos los niveles del diseño estratégico, asegurando que el logro de los objetivos de una dimensión genere los menores impactos negativos sobre otras dimensiones del desarrollo.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MX" sz="1100" dirty="0"/>
              <a:t>, es decir, la situación actual de la que parte el diagnóstico y la identificación de la población (desagregada) y zonas o regiones afectadas. Para establecer la línea base se puede consultar el Sistema de Información de los Objetivos de Desarrollo Sostenible (SIODS6) y otras fuentes oficiales de información..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s-MX" sz="11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1257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e7821f06d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e7821f06d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ddf10be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dddf10be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ddf10be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dddf10be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3736608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ddf10be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dddf10be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2695478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ddf10be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dddf10be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</p:spTree>
    <p:extLst>
      <p:ext uri="{BB962C8B-B14F-4D97-AF65-F5344CB8AC3E}">
        <p14:creationId xmlns:p14="http://schemas.microsoft.com/office/powerpoint/2010/main" val="4249194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Justificación de la elección del problema. </a:t>
            </a:r>
            <a:r>
              <a:rPr lang="es-419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Considerar elementos como frecuencia, duración, alcance, gravedad, percepción.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Encuadre de la problemática. </a:t>
            </a:r>
            <a:r>
              <a:rPr lang="es-419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Indicar una problemática sin </a:t>
            </a: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implicar una solución </a:t>
            </a:r>
            <a:r>
              <a:rPr lang="es-419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culpar a alguien. 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Considerar el entorno. </a:t>
            </a:r>
            <a:r>
              <a:rPr lang="es-419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 comportamientos o inclusive factores ambientales que puedan modificarse para alcanzar una situación deseable.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Analizar con profundidad las causas. 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s-419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 colaborativo. </a:t>
            </a:r>
            <a:r>
              <a:rPr lang="es-419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Buscar un análisis con la comunidad para detectar las causas primordiales.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6ECB8E5-8304-434C-863B-9C8949DF6CE7}" type="datetimeFigureOut">
              <a:rPr lang="es-MX" smtClean="0"/>
              <a:t>26/02/2019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2321299" cy="273844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6E92ADE-DD3C-426D-BB8B-7FD4EC4F4D98}"/>
              </a:ext>
            </a:extLst>
          </p:cNvPr>
          <p:cNvSpPr/>
          <p:nvPr/>
        </p:nvSpPr>
        <p:spPr>
          <a:xfrm>
            <a:off x="7058025" y="-6030"/>
            <a:ext cx="2085975" cy="109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2CEE69F-64F4-4A56-89D6-E29630A1134D}"/>
              </a:ext>
            </a:extLst>
          </p:cNvPr>
          <p:cNvSpPr/>
          <p:nvPr/>
        </p:nvSpPr>
        <p:spPr>
          <a:xfrm>
            <a:off x="5793162" y="4049245"/>
            <a:ext cx="3350839" cy="109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</p:spTree>
    <p:extLst>
      <p:ext uri="{BB962C8B-B14F-4D97-AF65-F5344CB8AC3E}">
        <p14:creationId xmlns:p14="http://schemas.microsoft.com/office/powerpoint/2010/main" val="22183302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7357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1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9"/>
          <p:cNvPicPr preferRelativeResize="0"/>
          <p:nvPr/>
        </p:nvPicPr>
        <p:blipFill rotWithShape="1">
          <a:blip r:embed="rId4">
            <a:alphaModFix/>
          </a:blip>
          <a:srcRect l="3542" t="21304" r="3709" b="18598"/>
          <a:stretch/>
        </p:blipFill>
        <p:spPr>
          <a:xfrm>
            <a:off x="1407225" y="763000"/>
            <a:ext cx="6419152" cy="321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33100" y="3687184"/>
            <a:ext cx="4132233" cy="1402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70" name="Google Shape;17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Temas_SD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562" y="684357"/>
            <a:ext cx="2996232" cy="301906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12735" y="898669"/>
            <a:ext cx="2261473" cy="2697878"/>
            <a:chOff x="36277" y="1005761"/>
            <a:chExt cx="2511354" cy="3124087"/>
          </a:xfrm>
        </p:grpSpPr>
        <p:sp>
          <p:nvSpPr>
            <p:cNvPr id="6" name="Rectángulo 5"/>
            <p:cNvSpPr/>
            <p:nvPr/>
          </p:nvSpPr>
          <p:spPr>
            <a:xfrm>
              <a:off x="36277" y="2711664"/>
              <a:ext cx="2511354" cy="1418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buClrTx/>
              </a:pPr>
              <a:endParaRPr lang="es-MX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just" defTabSz="685800">
                <a:buClrTx/>
              </a:pP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- Los objetivos y las metas son </a:t>
              </a:r>
              <a:r>
                <a:rPr lang="es-MX" sz="1200" b="1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relevantes para TODOS</a:t>
              </a: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 los gobiernos y actores</a:t>
              </a:r>
            </a:p>
            <a:p>
              <a:pPr algn="just" defTabSz="685800">
                <a:buClrTx/>
              </a:pP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- No significa uniformidad sino </a:t>
              </a:r>
              <a:r>
                <a:rPr lang="es-MX" sz="1200" b="1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diferenciación</a:t>
              </a: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 (principio de responsabilidad común pero diferenciada)</a:t>
              </a:r>
            </a:p>
            <a:p>
              <a:pPr defTabSz="685800">
                <a:buClrTx/>
              </a:pPr>
              <a:endParaRPr lang="es-MX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Rectángulo redondeado 18"/>
            <p:cNvSpPr/>
            <p:nvPr/>
          </p:nvSpPr>
          <p:spPr>
            <a:xfrm>
              <a:off x="456053" y="1903639"/>
              <a:ext cx="1559634" cy="5907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MX" sz="1350" b="1" kern="1200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UNIVERSAL</a:t>
              </a:r>
              <a:endParaRPr lang="es-MX" sz="1050" b="1" kern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8" name="Imagen 5" descr="image001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6" t="15847" r="73323" b="61052"/>
            <a:stretch/>
          </p:blipFill>
          <p:spPr bwMode="auto">
            <a:xfrm>
              <a:off x="470434" y="1005761"/>
              <a:ext cx="136525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2283904" y="3619125"/>
            <a:ext cx="3800447" cy="1493109"/>
            <a:chOff x="2074355" y="4044287"/>
            <a:chExt cx="4288757" cy="1557946"/>
          </a:xfrm>
          <a:solidFill>
            <a:schemeClr val="bg1"/>
          </a:solidFill>
        </p:grpSpPr>
        <p:pic>
          <p:nvPicPr>
            <p:cNvPr id="10" name="Imagen 5" descr="image00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2" t="16518" r="37843" b="61721"/>
            <a:stretch/>
          </p:blipFill>
          <p:spPr bwMode="auto">
            <a:xfrm>
              <a:off x="2176156" y="4044287"/>
              <a:ext cx="1356032" cy="6577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ángulo 10"/>
            <p:cNvSpPr/>
            <p:nvPr/>
          </p:nvSpPr>
          <p:spPr>
            <a:xfrm>
              <a:off x="3702559" y="4072620"/>
              <a:ext cx="2660553" cy="1529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buClrTx/>
              </a:pPr>
              <a:endParaRPr lang="es-MX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just" defTabSz="685800">
                <a:buClrTx/>
              </a:pP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- </a:t>
              </a:r>
              <a:r>
                <a:rPr lang="es-MX" sz="1200" b="1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Equilibrar las tres dimensiones </a:t>
              </a: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 del desarrollo sostenible: inclusión social, desarrollo económico y protección ambiental</a:t>
              </a:r>
            </a:p>
            <a:p>
              <a:pPr algn="just" defTabSz="685800">
                <a:buClrTx/>
              </a:pP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- Gestionar</a:t>
              </a:r>
              <a:r>
                <a:rPr lang="es-MX" sz="1200" i="1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 </a:t>
              </a:r>
              <a:r>
                <a:rPr lang="es-MX" sz="1200" i="1" kern="1200" dirty="0" err="1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trade-offs</a:t>
              </a: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 y </a:t>
              </a:r>
              <a:r>
                <a:rPr lang="es-MX" sz="1200" b="1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maximizar sinergias </a:t>
              </a: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entre objetivos</a:t>
              </a:r>
            </a:p>
            <a:p>
              <a:pPr defTabSz="685800">
                <a:buClrTx/>
              </a:pPr>
              <a:endParaRPr lang="es-MX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Rectángulo redondeado 22"/>
            <p:cNvSpPr/>
            <p:nvPr/>
          </p:nvSpPr>
          <p:spPr>
            <a:xfrm>
              <a:off x="2074355" y="4778582"/>
              <a:ext cx="1559634" cy="599200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MX" sz="1200" b="1" kern="1200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INTEGRAL</a:t>
              </a:r>
              <a:endParaRPr lang="es-MX" sz="900" b="1" kern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491810" y="898669"/>
            <a:ext cx="2092793" cy="2788515"/>
            <a:chOff x="7071552" y="916685"/>
            <a:chExt cx="2188643" cy="3242441"/>
          </a:xfrm>
        </p:grpSpPr>
        <p:sp>
          <p:nvSpPr>
            <p:cNvPr id="14" name="Rectángulo 13"/>
            <p:cNvSpPr/>
            <p:nvPr/>
          </p:nvSpPr>
          <p:spPr>
            <a:xfrm>
              <a:off x="7071552" y="2629667"/>
              <a:ext cx="2188643" cy="15294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85800">
                <a:buClrTx/>
              </a:pPr>
              <a:endParaRPr lang="es-MX" sz="1200" kern="1200" dirty="0">
                <a:solidFill>
                  <a:prstClr val="black"/>
                </a:solidFill>
                <a:latin typeface="Calibri" panose="020F0502020204030204"/>
                <a:cs typeface="Calibri Light" panose="020F0302020204030204" pitchFamily="34" charset="0"/>
              </a:endParaRPr>
            </a:p>
            <a:p>
              <a:pPr algn="just" defTabSz="685800">
                <a:buClrTx/>
              </a:pP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- Llama a los estados a ir </a:t>
              </a:r>
              <a:r>
                <a:rPr lang="es-MX" sz="1200" b="1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más allá de los promedios</a:t>
              </a:r>
            </a:p>
            <a:p>
              <a:pPr algn="just" defTabSz="685800">
                <a:buClrTx/>
              </a:pP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- Los ODS tienen que beneficiar a todos, erradicar la pobreza y reducir las desigualdades</a:t>
              </a:r>
            </a:p>
            <a:p>
              <a:pPr algn="just" defTabSz="685800">
                <a:buClrTx/>
              </a:pPr>
              <a:r>
                <a:rPr lang="es-MX" sz="1200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- La clave es promover la obtención y utilización de </a:t>
              </a:r>
              <a:r>
                <a:rPr lang="es-MX" sz="1200" b="1" kern="1200" dirty="0">
                  <a:solidFill>
                    <a:prstClr val="black"/>
                  </a:solidFill>
                  <a:latin typeface="Calibri" panose="020F0502020204030204"/>
                  <a:cs typeface="Calibri Light" panose="020F0302020204030204" pitchFamily="34" charset="0"/>
                </a:rPr>
                <a:t>datos desagregados</a:t>
              </a:r>
            </a:p>
            <a:p>
              <a:pPr defTabSz="685800">
                <a:buClrTx/>
              </a:pPr>
              <a:endParaRPr lang="es-MX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Rectángulo redondeado 25"/>
            <p:cNvSpPr/>
            <p:nvPr/>
          </p:nvSpPr>
          <p:spPr>
            <a:xfrm>
              <a:off x="7272651" y="1741350"/>
              <a:ext cx="1559634" cy="59611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s-MX" sz="1200" b="1" kern="1200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QUE NADIE SE QUEDE ATRÁS</a:t>
              </a:r>
            </a:p>
          </p:txBody>
        </p:sp>
        <p:pic>
          <p:nvPicPr>
            <p:cNvPr id="16" name="Imagen 5" descr="image001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52" t="15324" r="10340" b="61219"/>
            <a:stretch/>
          </p:blipFill>
          <p:spPr bwMode="auto">
            <a:xfrm>
              <a:off x="7403881" y="916685"/>
              <a:ext cx="1297175" cy="81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2">
            <a:extLst/>
          </p:cNvPr>
          <p:cNvSpPr txBox="1">
            <a:spLocks/>
          </p:cNvSpPr>
          <p:nvPr/>
        </p:nvSpPr>
        <p:spPr>
          <a:xfrm>
            <a:off x="1591733" y="143201"/>
            <a:ext cx="5520267" cy="49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69" tIns="68569" rIns="68569" bIns="68569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400" b="1" i="0" u="none" strike="noStrike" kern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 Narrow" panose="020B0606020202030204" pitchFamily="34" charset="0"/>
                <a:cs typeface="Arial"/>
                <a:rtl val="0"/>
              </a:defRPr>
            </a:lvl1pPr>
            <a:lvl2pPr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2pPr>
            <a:lvl3pPr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3pPr>
            <a:lvl4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4pPr>
            <a:lvl5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5pPr>
            <a:lvl6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6pPr>
            <a:lvl7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7pPr>
            <a:lvl8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8pPr>
            <a:lvl9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9pPr>
          </a:lstStyle>
          <a:p>
            <a:pPr algn="ctr" defTabSz="685800">
              <a:spcBef>
                <a:spcPts val="450"/>
              </a:spcBef>
              <a:buClr>
                <a:prstClr val="black"/>
              </a:buClr>
            </a:pPr>
            <a:r>
              <a:rPr lang="es-MX" sz="2000" dirty="0">
                <a:solidFill>
                  <a:srgbClr val="EAB200"/>
                </a:solidFill>
                <a:latin typeface="Arial Narrow" panose="020B0606020202030204" pitchFamily="34" charset="0"/>
              </a:rPr>
              <a:t>Los cinco ejes de la Agenda 2030</a:t>
            </a:r>
          </a:p>
        </p:txBody>
      </p:sp>
      <p:sp>
        <p:nvSpPr>
          <p:cNvPr id="18" name="Rectángulo redondeado 22"/>
          <p:cNvSpPr/>
          <p:nvPr/>
        </p:nvSpPr>
        <p:spPr>
          <a:xfrm>
            <a:off x="2295193" y="4334151"/>
            <a:ext cx="1367247" cy="556738"/>
          </a:xfrm>
          <a:prstGeom prst="round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MX" sz="1200" b="1" kern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INTEGRAL</a:t>
            </a:r>
            <a:endParaRPr lang="es-MX" sz="900" b="1" kern="12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25F8D-ACBB-4CCA-85BA-737AA0BD3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05" y="949391"/>
            <a:ext cx="2845959" cy="3093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1456A-B067-4D7F-B45E-6500F031B29B}"/>
              </a:ext>
            </a:extLst>
          </p:cNvPr>
          <p:cNvSpPr txBox="1"/>
          <p:nvPr/>
        </p:nvSpPr>
        <p:spPr>
          <a:xfrm>
            <a:off x="3189874" y="1203985"/>
            <a:ext cx="5338241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050" b="1" dirty="0">
                <a:solidFill>
                  <a:srgbClr val="0070C0"/>
                </a:solidFill>
              </a:rPr>
              <a:t>Adaptación del marco de resultados de la Agenda 2030: </a:t>
            </a:r>
            <a:r>
              <a:rPr lang="es-MX" sz="1050" dirty="0">
                <a:solidFill>
                  <a:schemeClr val="tx1"/>
                </a:solidFill>
              </a:rPr>
              <a:t>Analizar las metas con las que el problema (causa o efecto) se relaciona.</a:t>
            </a:r>
          </a:p>
          <a:p>
            <a:pPr algn="just"/>
            <a:endParaRPr lang="es-MX" sz="10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050" b="1" dirty="0">
                <a:solidFill>
                  <a:srgbClr val="0070C0"/>
                </a:solidFill>
              </a:rPr>
              <a:t>Integralidad del desarrollo sostenible: </a:t>
            </a:r>
            <a:r>
              <a:rPr lang="es-MX" sz="1050" dirty="0"/>
              <a:t>En el planteamiento de los problemas y la construcción de su lógica de causas y efectos, se debe reflejar la interdependencia de las tres dimensiones del desarrollo sostenible: social, ambiental y económico.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0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050" b="1" dirty="0">
                <a:solidFill>
                  <a:srgbClr val="0070C0"/>
                </a:solidFill>
              </a:rPr>
              <a:t>Gestión por Resultados para el Desarrollo: </a:t>
            </a:r>
            <a:r>
              <a:rPr lang="es-MX" sz="1050" dirty="0"/>
              <a:t>La magnitud y severidad de los problemas identificar se debe reflejar con la expresión de indicadores de diagnóstico o la línea base.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0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050" b="1" dirty="0">
                <a:solidFill>
                  <a:srgbClr val="0070C0"/>
                </a:solidFill>
              </a:rPr>
              <a:t>Enfoque de derechos humanos y género: </a:t>
            </a:r>
            <a:r>
              <a:rPr lang="es-MX" sz="1050" dirty="0"/>
              <a:t>En el planteamiento de problemas, causas y efectos, se debe reflejar la afectación de los derechos humanos, especialmente de los grupos más marginados o en situación de vulnerabilidad sociocultural, socioeconómica, institucional, geográfica y ambiental, con especial énfasis en las niñas y mujeres.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D05A9-F45D-4F28-8B3A-F9F1C84EBDFD}"/>
              </a:ext>
            </a:extLst>
          </p:cNvPr>
          <p:cNvSpPr txBox="1"/>
          <p:nvPr/>
        </p:nvSpPr>
        <p:spPr>
          <a:xfrm>
            <a:off x="1648590" y="153512"/>
            <a:ext cx="5266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EAB200"/>
                </a:solidFill>
                <a:latin typeface="Arial Narrow" panose="020B0606020202030204" pitchFamily="34" charset="0"/>
                <a:ea typeface="Arial Narrow" panose="020B0606020202030204" pitchFamily="34" charset="0"/>
                <a:rtl val="0"/>
              </a:rPr>
              <a:t>¿Cómo analizar problemas con enfoque de Agenda 2030?</a:t>
            </a:r>
          </a:p>
          <a:p>
            <a:pPr algn="ctr"/>
            <a:endParaRPr lang="es-MX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2">
            <a:extLst/>
          </p:cNvPr>
          <p:cNvSpPr txBox="1">
            <a:spLocks/>
          </p:cNvSpPr>
          <p:nvPr/>
        </p:nvSpPr>
        <p:spPr>
          <a:xfrm>
            <a:off x="717966" y="167000"/>
            <a:ext cx="7261369" cy="49136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400" b="1" i="0" u="none" strike="noStrike" kern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 Narrow" panose="020B0606020202030204" pitchFamily="34" charset="0"/>
                <a:cs typeface="Arial"/>
                <a:rtl val="0"/>
              </a:defRPr>
            </a:lvl1pPr>
            <a:lvl2pPr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2pPr>
            <a:lvl3pPr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3pPr>
            <a:lvl4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4pPr>
            <a:lvl5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5pPr>
            <a:lvl6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6pPr>
            <a:lvl7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7pPr>
            <a:lvl8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8pPr>
            <a:lvl9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9pPr>
          </a:lstStyle>
          <a:p>
            <a:pPr algn="ctr" defTabSz="685800">
              <a:spcBef>
                <a:spcPts val="0"/>
              </a:spcBef>
              <a:buClr>
                <a:srgbClr val="000000"/>
              </a:buClr>
            </a:pPr>
            <a:r>
              <a:rPr lang="es-MX" sz="2000" dirty="0">
                <a:solidFill>
                  <a:srgbClr val="EAB200"/>
                </a:solidFill>
                <a:latin typeface="Arial Narrow" panose="020B0606020202030204" pitchFamily="34" charset="0"/>
              </a:rPr>
              <a:t>Localización de los ODS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17966" y="1231475"/>
            <a:ext cx="3481742" cy="1938992"/>
          </a:xfrm>
          <a:prstGeom prst="rect">
            <a:avLst/>
          </a:prstGeom>
          <a:ln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MX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 proceso de </a:t>
            </a:r>
            <a:r>
              <a:rPr lang="es-MX" sz="1500" kern="1200" dirty="0">
                <a:solidFill>
                  <a:srgbClr val="ED7D31"/>
                </a:solidFill>
                <a:latin typeface="Calibri" panose="020F0502020204030204"/>
                <a:ea typeface="+mn-ea"/>
                <a:cs typeface="+mn-cs"/>
              </a:rPr>
              <a:t>definición, implementación y monitoreo </a:t>
            </a:r>
            <a:r>
              <a:rPr lang="es-MX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</a:t>
            </a:r>
            <a:r>
              <a:rPr lang="es-MX" sz="1500" b="1" kern="1200" dirty="0">
                <a:solidFill>
                  <a:srgbClr val="ED7D31"/>
                </a:solidFill>
                <a:latin typeface="Calibri" panose="020F0502020204030204"/>
                <a:ea typeface="+mn-ea"/>
                <a:cs typeface="+mn-cs"/>
              </a:rPr>
              <a:t>nivel local </a:t>
            </a:r>
            <a:r>
              <a:rPr lang="es-MX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 el logro global, nacional y subnacional de los Objetivos y metas de Desarrollo Sostenible involucra </a:t>
            </a:r>
            <a:r>
              <a:rPr lang="es-MX" sz="1500" kern="1200" dirty="0">
                <a:solidFill>
                  <a:srgbClr val="ED7D31"/>
                </a:solidFill>
                <a:latin typeface="Calibri" panose="020F0502020204030204"/>
                <a:ea typeface="+mn-ea"/>
                <a:cs typeface="+mn-cs"/>
              </a:rPr>
              <a:t>mecanismos, herramientas, innovaciones, plataformas y procesos </a:t>
            </a:r>
            <a:r>
              <a:rPr lang="es-MX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que efectivamente traduzcan la Agenda en </a:t>
            </a:r>
            <a:r>
              <a:rPr lang="es-MX" sz="1500" b="1" kern="1200" dirty="0">
                <a:solidFill>
                  <a:srgbClr val="ED7D31"/>
                </a:solidFill>
                <a:latin typeface="Calibri" panose="020F0502020204030204"/>
                <a:ea typeface="+mn-ea"/>
                <a:cs typeface="+mn-cs"/>
              </a:rPr>
              <a:t>resultados tangibles</a:t>
            </a:r>
            <a:r>
              <a:rPr lang="es-MX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nivel local,</a:t>
            </a:r>
          </a:p>
        </p:txBody>
      </p:sp>
      <p:grpSp>
        <p:nvGrpSpPr>
          <p:cNvPr id="8" name="Group 1034"/>
          <p:cNvGrpSpPr/>
          <p:nvPr/>
        </p:nvGrpSpPr>
        <p:grpSpPr>
          <a:xfrm>
            <a:off x="4919811" y="1231475"/>
            <a:ext cx="3900970" cy="2568888"/>
            <a:chOff x="3383753" y="1565479"/>
            <a:chExt cx="5869680" cy="3353010"/>
          </a:xfrm>
        </p:grpSpPr>
        <p:pic>
          <p:nvPicPr>
            <p:cNvPr id="9" name="Picture 2" descr="Gray world map design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0" t="11915" r="20702" b="49269"/>
            <a:stretch/>
          </p:blipFill>
          <p:spPr bwMode="auto">
            <a:xfrm>
              <a:off x="4981422" y="1565479"/>
              <a:ext cx="4272011" cy="288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19"/>
            <p:cNvSpPr/>
            <p:nvPr/>
          </p:nvSpPr>
          <p:spPr>
            <a:xfrm>
              <a:off x="5116970" y="3376669"/>
              <a:ext cx="1148365" cy="109478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tailEnd type="oval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35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1" name="Straight Connector 22"/>
            <p:cNvCxnSpPr>
              <a:stCxn id="10" idx="0"/>
            </p:cNvCxnSpPr>
            <p:nvPr/>
          </p:nvCxnSpPr>
          <p:spPr>
            <a:xfrm flipV="1">
              <a:off x="5691153" y="3123906"/>
              <a:ext cx="38883" cy="252763"/>
            </a:xfrm>
            <a:prstGeom prst="line">
              <a:avLst/>
            </a:prstGeom>
            <a:ln w="50800">
              <a:solidFill>
                <a:schemeClr val="accent2"/>
              </a:solidFill>
              <a:tailEnd type="oval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3398041" y="1575698"/>
              <a:ext cx="1696029" cy="291798"/>
            </a:xfrm>
            <a:prstGeom prst="rect">
              <a:avLst/>
            </a:prstGeom>
            <a:solidFill>
              <a:srgbClr val="ED7D31"/>
            </a:solidFill>
          </p:spPr>
          <p:txBody>
            <a:bodyPr vert="horz" lIns="68580" tIns="34290" rIns="68580" bIns="34290" rtlCol="0" anchor="ctr" anchorCtr="0">
              <a:noAutofit/>
            </a:bodyPr>
            <a:lstStyle>
              <a:defPPr>
                <a:defRPr lang="es-MX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pPr defTabSz="685800">
                <a:spcBef>
                  <a:spcPts val="750"/>
                </a:spcBef>
                <a:buClrTx/>
              </a:pPr>
              <a:r>
                <a:rPr lang="es-MX" sz="1200" kern="1200" dirty="0">
                  <a:solidFill>
                    <a:prstClr val="white"/>
                  </a:solidFill>
                  <a:ea typeface="+mn-ea"/>
                  <a:cs typeface="+mn-cs"/>
                </a:rPr>
                <a:t>Mundial</a:t>
              </a:r>
            </a:p>
          </p:txBody>
        </p:sp>
        <p:sp>
          <p:nvSpPr>
            <p:cNvPr id="13" name="Subtítulo 2"/>
            <p:cNvSpPr txBox="1">
              <a:spLocks/>
            </p:cNvSpPr>
            <p:nvPr/>
          </p:nvSpPr>
          <p:spPr>
            <a:xfrm>
              <a:off x="3383753" y="2669937"/>
              <a:ext cx="1696029" cy="2917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68580" tIns="34290" rIns="68580" bIns="34290" rtlCol="0" anchor="ctr" anchorCtr="0">
              <a:noAutofit/>
            </a:bodyPr>
            <a:lstStyle>
              <a:defPPr>
                <a:defRPr lang="es-MX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pPr defTabSz="685800">
                <a:spcBef>
                  <a:spcPts val="750"/>
                </a:spcBef>
                <a:buClrTx/>
              </a:pPr>
              <a:r>
                <a:rPr lang="es-MX" sz="1200" kern="1200" dirty="0">
                  <a:solidFill>
                    <a:prstClr val="white"/>
                  </a:solidFill>
                  <a:ea typeface="+mn-ea"/>
                  <a:cs typeface="+mn-cs"/>
                </a:rPr>
                <a:t>Regional</a:t>
              </a:r>
            </a:p>
          </p:txBody>
        </p:sp>
        <p:sp>
          <p:nvSpPr>
            <p:cNvPr id="14" name="Subtítulo 2"/>
            <p:cNvSpPr txBox="1">
              <a:spLocks/>
            </p:cNvSpPr>
            <p:nvPr/>
          </p:nvSpPr>
          <p:spPr>
            <a:xfrm>
              <a:off x="3445174" y="3746533"/>
              <a:ext cx="1696029" cy="29179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68580" tIns="34290" rIns="68580" bIns="3429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ts val="750"/>
                </a:spcBef>
                <a:buClrTx/>
              </a:pPr>
              <a:r>
                <a:rPr lang="es-MX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Nacional</a:t>
              </a:r>
            </a:p>
          </p:txBody>
        </p:sp>
        <p:pic>
          <p:nvPicPr>
            <p:cNvPr id="15" name="Picture 25"/>
            <p:cNvPicPr>
              <a:picLocks noChangeAspect="1"/>
            </p:cNvPicPr>
            <p:nvPr/>
          </p:nvPicPr>
          <p:blipFill rotWithShape="1">
            <a:blip r:embed="rId5"/>
            <a:srcRect l="9265" t="21936" r="80263" b="58332"/>
            <a:stretch/>
          </p:blipFill>
          <p:spPr>
            <a:xfrm>
              <a:off x="5250647" y="3650551"/>
              <a:ext cx="881008" cy="572251"/>
            </a:xfrm>
            <a:prstGeom prst="rect">
              <a:avLst/>
            </a:prstGeom>
          </p:spPr>
        </p:pic>
        <p:cxnSp>
          <p:nvCxnSpPr>
            <p:cNvPr id="16" name="Straight Connector 43"/>
            <p:cNvCxnSpPr/>
            <p:nvPr/>
          </p:nvCxnSpPr>
          <p:spPr>
            <a:xfrm flipV="1">
              <a:off x="5141203" y="4066196"/>
              <a:ext cx="461125" cy="699673"/>
            </a:xfrm>
            <a:prstGeom prst="line">
              <a:avLst/>
            </a:prstGeom>
            <a:ln w="28575">
              <a:solidFill>
                <a:srgbClr val="F19E65"/>
              </a:solidFill>
              <a:tailEnd type="oval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Subtítulo 2"/>
            <p:cNvSpPr txBox="1">
              <a:spLocks/>
            </p:cNvSpPr>
            <p:nvPr/>
          </p:nvSpPr>
          <p:spPr>
            <a:xfrm>
              <a:off x="3445174" y="4627361"/>
              <a:ext cx="1696029" cy="291128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68580" tIns="34290" rIns="68580" bIns="3429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ts val="750"/>
                </a:spcBef>
                <a:buClrTx/>
              </a:pPr>
              <a:r>
                <a:rPr lang="es-MX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Subnacional</a:t>
              </a:r>
            </a:p>
          </p:txBody>
        </p:sp>
      </p:grpSp>
      <p:pic>
        <p:nvPicPr>
          <p:cNvPr id="18" name="Picture 52"/>
          <p:cNvPicPr>
            <a:picLocks noChangeAspect="1"/>
          </p:cNvPicPr>
          <p:nvPr/>
        </p:nvPicPr>
        <p:blipFill rotWithShape="1">
          <a:blip r:embed="rId6"/>
          <a:srcRect l="9998" t="24736" r="77645" b="61485"/>
          <a:stretch/>
        </p:blipFill>
        <p:spPr>
          <a:xfrm>
            <a:off x="493127" y="3534180"/>
            <a:ext cx="1031174" cy="325739"/>
          </a:xfrm>
          <a:prstGeom prst="rect">
            <a:avLst/>
          </a:prstGeom>
        </p:spPr>
      </p:pic>
      <p:sp>
        <p:nvSpPr>
          <p:cNvPr id="19" name="TextBox 53"/>
          <p:cNvSpPr txBox="1"/>
          <p:nvPr/>
        </p:nvSpPr>
        <p:spPr>
          <a:xfrm>
            <a:off x="1763249" y="3337541"/>
            <a:ext cx="731636" cy="62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MX" sz="2700" b="1" kern="12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17</a:t>
            </a:r>
          </a:p>
          <a:p>
            <a:pPr algn="ctr" defTabSz="685800">
              <a:buClrTx/>
            </a:pPr>
            <a:r>
              <a:rPr lang="es-MX" sz="788" b="1" kern="12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OBJETIVOS</a:t>
            </a:r>
          </a:p>
        </p:txBody>
      </p:sp>
      <p:sp>
        <p:nvSpPr>
          <p:cNvPr id="20" name="TextBox 54"/>
          <p:cNvSpPr txBox="1"/>
          <p:nvPr/>
        </p:nvSpPr>
        <p:spPr>
          <a:xfrm>
            <a:off x="2602527" y="3333166"/>
            <a:ext cx="779913" cy="62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MX" sz="2700" b="1" kern="12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169</a:t>
            </a:r>
          </a:p>
          <a:p>
            <a:pPr algn="ctr" defTabSz="685800">
              <a:buClrTx/>
            </a:pPr>
            <a:r>
              <a:rPr lang="es-MX" sz="788" b="1" kern="12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METAS</a:t>
            </a:r>
          </a:p>
        </p:txBody>
      </p:sp>
      <p:sp>
        <p:nvSpPr>
          <p:cNvPr id="21" name="TextBox 55"/>
          <p:cNvSpPr txBox="1"/>
          <p:nvPr/>
        </p:nvSpPr>
        <p:spPr>
          <a:xfrm>
            <a:off x="3505459" y="3333166"/>
            <a:ext cx="862737" cy="629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s-MX" sz="2700" b="1" kern="12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231</a:t>
            </a:r>
            <a:r>
              <a:rPr lang="es-MX" sz="675" b="1" kern="12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es-MX" sz="788" b="1" kern="12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INDICADORES</a:t>
            </a:r>
          </a:p>
        </p:txBody>
      </p:sp>
      <p:cxnSp>
        <p:nvCxnSpPr>
          <p:cNvPr id="22" name="Straight Connector 58"/>
          <p:cNvCxnSpPr/>
          <p:nvPr/>
        </p:nvCxnSpPr>
        <p:spPr>
          <a:xfrm flipH="1" flipV="1">
            <a:off x="4720195" y="1231475"/>
            <a:ext cx="10334" cy="2527675"/>
          </a:xfrm>
          <a:prstGeom prst="line">
            <a:avLst/>
          </a:prstGeom>
          <a:ln w="57150">
            <a:solidFill>
              <a:srgbClr val="2366A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3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Text Placeholder 2">
            <a:extLst/>
          </p:cNvPr>
          <p:cNvSpPr txBox="1">
            <a:spLocks/>
          </p:cNvSpPr>
          <p:nvPr/>
        </p:nvSpPr>
        <p:spPr>
          <a:xfrm>
            <a:off x="1484598" y="131582"/>
            <a:ext cx="7261369" cy="49136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400" b="1" i="0" u="none" strike="noStrike" kern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 Narrow" panose="020B0606020202030204" pitchFamily="34" charset="0"/>
                <a:cs typeface="Arial"/>
                <a:rtl val="0"/>
              </a:defRPr>
            </a:lvl1pPr>
            <a:lvl2pPr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2pPr>
            <a:lvl3pPr marR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3pPr>
            <a:lvl4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4pPr>
            <a:lvl5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5pPr>
            <a:lvl6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6pPr>
            <a:lvl7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7pPr>
            <a:lvl8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8pPr>
            <a:lvl9pPr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rtl val="0"/>
              </a:defRPr>
            </a:lvl9pPr>
          </a:lstStyle>
          <a:p>
            <a:pPr defTabSz="685800">
              <a:spcBef>
                <a:spcPts val="450"/>
              </a:spcBef>
              <a:buClr>
                <a:prstClr val="black"/>
              </a:buClr>
            </a:pPr>
            <a:r>
              <a:rPr lang="es-MX" sz="255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Desagregación de estadísticas a nivel subnacional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77597" y="895368"/>
            <a:ext cx="370657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MX" sz="1200" b="1" kern="1200" dirty="0">
                <a:solidFill>
                  <a:srgbClr val="E4223C"/>
                </a:solidFill>
                <a:latin typeface="Calibri" panose="020F0502020204030204"/>
                <a:ea typeface="+mn-ea"/>
                <a:cs typeface="+mn-cs"/>
              </a:rPr>
              <a:t>	ODM 1: Erradicar la pobreza extrema y el 	hambre</a:t>
            </a:r>
          </a:p>
          <a:p>
            <a:pPr defTabSz="685800">
              <a:buClrTx/>
            </a:pPr>
            <a:endParaRPr lang="es-MX" sz="1200" kern="1200" dirty="0">
              <a:solidFill>
                <a:srgbClr val="E4223C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es-MX" sz="1200" kern="1200" dirty="0">
                <a:solidFill>
                  <a:srgbClr val="E4223C"/>
                </a:solidFill>
                <a:latin typeface="Calibri" panose="020F0502020204030204"/>
                <a:ea typeface="+mn-ea"/>
                <a:cs typeface="+mn-cs"/>
              </a:rPr>
              <a:t>Meta 1.A</a:t>
            </a:r>
            <a:r>
              <a:rPr lang="es-MX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Reducir a la mitad el porcentaje de personas cuyos ingresos sean inferiores a 1.25 dólares por día</a:t>
            </a:r>
          </a:p>
          <a:p>
            <a:pPr defTabSz="685800">
              <a:buClrTx/>
            </a:pPr>
            <a:r>
              <a:rPr lang="es-MX" sz="1200" kern="1200" dirty="0">
                <a:solidFill>
                  <a:srgbClr val="E4223C"/>
                </a:solidFill>
                <a:latin typeface="Calibri" panose="020F0502020204030204"/>
                <a:ea typeface="+mn-ea"/>
                <a:cs typeface="+mn-cs"/>
              </a:rPr>
              <a:t>Indicador: 1.1. </a:t>
            </a:r>
            <a:r>
              <a:rPr lang="es-MX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Proporción de la población con ingresos per cápita inferiores a 1.25 dólares diarios (Paridad de Poder de Compra respecto al dólar).</a:t>
            </a:r>
          </a:p>
          <a:p>
            <a:pPr defTabSz="685800">
              <a:buClrTx/>
            </a:pPr>
            <a:r>
              <a:rPr lang="es-MX" sz="1200" kern="1200" dirty="0">
                <a:solidFill>
                  <a:srgbClr val="E4223C"/>
                </a:solidFill>
                <a:latin typeface="Calibri" panose="020F0502020204030204"/>
                <a:ea typeface="+mn-ea"/>
                <a:cs typeface="+mn-cs"/>
              </a:rPr>
              <a:t>Resultado: </a:t>
            </a:r>
            <a:r>
              <a:rPr lang="es-MX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Meta 2015: 4.6% -  </a:t>
            </a:r>
            <a:r>
              <a:rPr lang="es-MX" sz="1200" kern="1200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Resultado México: 3.7% (2014)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77597" y="3117121"/>
            <a:ext cx="3654323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MX" sz="1200" b="1" kern="1200" dirty="0">
                <a:solidFill>
                  <a:srgbClr val="E4223C"/>
                </a:solidFill>
                <a:latin typeface="Calibri" panose="020F0502020204030204"/>
                <a:ea typeface="+mn-ea"/>
                <a:cs typeface="+mn-cs"/>
              </a:rPr>
              <a:t>	ODS 1. Fin de la pobreza</a:t>
            </a:r>
          </a:p>
          <a:p>
            <a:pPr defTabSz="685800">
              <a:buClrTx/>
            </a:pPr>
            <a:endParaRPr lang="es-MX" sz="1200" b="1" kern="1200" dirty="0">
              <a:solidFill>
                <a:srgbClr val="E4223C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es-MX" sz="1200" kern="1200" dirty="0">
                <a:solidFill>
                  <a:srgbClr val="E4223C"/>
                </a:solidFill>
                <a:latin typeface="Calibri" panose="020F0502020204030204"/>
                <a:ea typeface="+mn-ea"/>
                <a:cs typeface="+mn-cs"/>
              </a:rPr>
              <a:t>Meta 1.1. </a:t>
            </a:r>
            <a:r>
              <a:rPr lang="es-MX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 aquí a 2030, erradicar para todas las personas y en todo el mundo la pobreza extrema</a:t>
            </a:r>
          </a:p>
          <a:p>
            <a:pPr defTabSz="685800">
              <a:buClrTx/>
            </a:pPr>
            <a:r>
              <a:rPr lang="es-MX" sz="1200" kern="1200" dirty="0">
                <a:solidFill>
                  <a:srgbClr val="ED7D31"/>
                </a:solidFill>
                <a:latin typeface="Calibri" panose="020F0502020204030204"/>
                <a:ea typeface="+mn-ea"/>
                <a:cs typeface="+mn-cs"/>
              </a:rPr>
              <a:t>I</a:t>
            </a:r>
            <a:r>
              <a:rPr lang="es-MX" sz="1200" kern="1200" dirty="0">
                <a:solidFill>
                  <a:srgbClr val="E4223C"/>
                </a:solidFill>
                <a:latin typeface="Calibri" panose="020F0502020204030204"/>
                <a:ea typeface="+mn-ea"/>
                <a:cs typeface="+mn-cs"/>
              </a:rPr>
              <a:t>ndicador 1.1.1. </a:t>
            </a:r>
            <a:r>
              <a:rPr lang="es-MX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Proporción de la población que vive por debajo del umbral internacional de la pobreza, desglosada por sexo, edad, situación laboral y ubicación geográfica (urbana o rural)</a:t>
            </a:r>
          </a:p>
          <a:p>
            <a:pPr defTabSz="685800">
              <a:buClrTx/>
            </a:pPr>
            <a:r>
              <a:rPr lang="es-MX" sz="1200" kern="1200" dirty="0">
                <a:solidFill>
                  <a:srgbClr val="E4223C"/>
                </a:solidFill>
                <a:latin typeface="Calibri" panose="020F0502020204030204"/>
                <a:ea typeface="+mn-ea"/>
                <a:cs typeface="+mn-cs"/>
              </a:rPr>
              <a:t>Resultado: </a:t>
            </a:r>
            <a:r>
              <a:rPr lang="es-MX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Meta 2030: 0.0% </a:t>
            </a:r>
          </a:p>
        </p:txBody>
      </p:sp>
      <p:pic>
        <p:nvPicPr>
          <p:cNvPr id="26" name="Shape 5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129" b="56035"/>
          <a:stretch/>
        </p:blipFill>
        <p:spPr>
          <a:xfrm>
            <a:off x="331068" y="905567"/>
            <a:ext cx="516077" cy="52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21458" r="82966" b="52247"/>
          <a:stretch/>
        </p:blipFill>
        <p:spPr>
          <a:xfrm>
            <a:off x="318810" y="3000140"/>
            <a:ext cx="528335" cy="537444"/>
          </a:xfrm>
          <a:prstGeom prst="rect">
            <a:avLst/>
          </a:prstGeom>
        </p:spPr>
      </p:pic>
      <p:cxnSp>
        <p:nvCxnSpPr>
          <p:cNvPr id="28" name="Straight Connector 58"/>
          <p:cNvCxnSpPr/>
          <p:nvPr/>
        </p:nvCxnSpPr>
        <p:spPr>
          <a:xfrm flipH="1" flipV="1">
            <a:off x="261259" y="2913225"/>
            <a:ext cx="3483427" cy="7516"/>
          </a:xfrm>
          <a:prstGeom prst="line">
            <a:avLst/>
          </a:prstGeom>
          <a:ln w="12700">
            <a:solidFill>
              <a:srgbClr val="2366A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193353"/>
              </p:ext>
            </p:extLst>
          </p:nvPr>
        </p:nvGraphicFramePr>
        <p:xfrm>
          <a:off x="3855719" y="842755"/>
          <a:ext cx="5159829" cy="402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794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6137" t="4422" b="7656"/>
          <a:stretch/>
        </p:blipFill>
        <p:spPr>
          <a:xfrm>
            <a:off x="995060" y="587826"/>
            <a:ext cx="6648544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0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6818" t="5303" b="6123"/>
          <a:stretch/>
        </p:blipFill>
        <p:spPr>
          <a:xfrm>
            <a:off x="1058780" y="515256"/>
            <a:ext cx="6432884" cy="38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1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5303" b="6039"/>
          <a:stretch/>
        </p:blipFill>
        <p:spPr>
          <a:xfrm>
            <a:off x="894944" y="666866"/>
            <a:ext cx="7094163" cy="35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5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1277</Words>
  <Application>Microsoft Office PowerPoint</Application>
  <PresentationFormat>Presentación en pantalla (16:9)</PresentationFormat>
  <Paragraphs>80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Century Gothic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Jose Montiel Cuatlayol</dc:creator>
  <cp:lastModifiedBy>María Jose Montiel Cuatlayol</cp:lastModifiedBy>
  <cp:revision>4</cp:revision>
  <dcterms:modified xsi:type="dcterms:W3CDTF">2019-02-26T15:09:05Z</dcterms:modified>
</cp:coreProperties>
</file>